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9" r:id="rId9"/>
    <p:sldId id="264" r:id="rId10"/>
    <p:sldId id="265" r:id="rId11"/>
    <p:sldId id="268" r:id="rId12"/>
    <p:sldId id="267" r:id="rId13"/>
    <p:sldId id="270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F5739DDF-462F-4B4E-A209-A11BD164625A}" type="datetimeFigureOut">
              <a:rPr lang="nl-NL" smtClean="0"/>
              <a:t>4-2-2019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CF4E43A-CA1B-4A60-80DE-F6360C3735BF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48016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9DDF-462F-4B4E-A209-A11BD164625A}" type="datetimeFigureOut">
              <a:rPr lang="nl-NL" smtClean="0"/>
              <a:t>4-2-2019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E43A-CA1B-4A60-80DE-F6360C3735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555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9DDF-462F-4B4E-A209-A11BD164625A}" type="datetimeFigureOut">
              <a:rPr lang="nl-NL" smtClean="0"/>
              <a:t>4-2-2019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E43A-CA1B-4A60-80DE-F6360C3735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2059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9DDF-462F-4B4E-A209-A11BD164625A}" type="datetimeFigureOut">
              <a:rPr lang="nl-NL" smtClean="0"/>
              <a:t>4-2-2019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E43A-CA1B-4A60-80DE-F6360C3735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5589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9DDF-462F-4B4E-A209-A11BD164625A}" type="datetimeFigureOut">
              <a:rPr lang="nl-NL" smtClean="0"/>
              <a:t>4-2-2019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E43A-CA1B-4A60-80DE-F6360C3735BF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15289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9DDF-462F-4B4E-A209-A11BD164625A}" type="datetimeFigureOut">
              <a:rPr lang="nl-NL" smtClean="0"/>
              <a:t>4-2-2019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E43A-CA1B-4A60-80DE-F6360C3735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3289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9DDF-462F-4B4E-A209-A11BD164625A}" type="datetimeFigureOut">
              <a:rPr lang="nl-NL" smtClean="0"/>
              <a:t>4-2-2019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E43A-CA1B-4A60-80DE-F6360C3735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174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9DDF-462F-4B4E-A209-A11BD164625A}" type="datetimeFigureOut">
              <a:rPr lang="nl-NL" smtClean="0"/>
              <a:t>4-2-2019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E43A-CA1B-4A60-80DE-F6360C3735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9126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9DDF-462F-4B4E-A209-A11BD164625A}" type="datetimeFigureOut">
              <a:rPr lang="nl-NL" smtClean="0"/>
              <a:t>4-2-2019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E43A-CA1B-4A60-80DE-F6360C3735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1938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9DDF-462F-4B4E-A209-A11BD164625A}" type="datetimeFigureOut">
              <a:rPr lang="nl-NL" smtClean="0"/>
              <a:t>4-2-2019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E43A-CA1B-4A60-80DE-F6360C3735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8348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9DDF-462F-4B4E-A209-A11BD164625A}" type="datetimeFigureOut">
              <a:rPr lang="nl-NL" smtClean="0"/>
              <a:t>4-2-2019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E43A-CA1B-4A60-80DE-F6360C3735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7453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F5739DDF-462F-4B4E-A209-A11BD164625A}" type="datetimeFigureOut">
              <a:rPr lang="nl-NL" smtClean="0"/>
              <a:t>4-2-2019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CF4E43A-CA1B-4A60-80DE-F6360C3735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6704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9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7.jp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maken.wikiwijs.nl/135809/Lessenserie_tijdvak_7____de_eeuw_van_de_verlichting_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maken.wikiwijs.nl/135809/Lessenserie_tijdvak_7____de_eeuw_van_de_verlichting_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7.jp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61872" y="2245419"/>
            <a:ext cx="9418320" cy="4041648"/>
          </a:xfrm>
        </p:spPr>
        <p:txBody>
          <a:bodyPr/>
          <a:lstStyle/>
          <a:p>
            <a:r>
              <a:rPr lang="nl-NL" dirty="0" smtClean="0"/>
              <a:t>De verlichting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Tijd van pruiken en revoluties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346" y="579884"/>
            <a:ext cx="7036295" cy="391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62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Politiek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Nieuwe ideeën over politiek</a:t>
            </a:r>
          </a:p>
          <a:p>
            <a:r>
              <a:rPr lang="nl-NL" b="1" dirty="0" smtClean="0"/>
              <a:t>Rousseau </a:t>
            </a:r>
          </a:p>
          <a:p>
            <a:pPr lvl="1"/>
            <a:r>
              <a:rPr lang="nl-NL" dirty="0" smtClean="0"/>
              <a:t>Volkssoevereiniteit</a:t>
            </a:r>
          </a:p>
          <a:p>
            <a:pPr lvl="1"/>
            <a:r>
              <a:rPr lang="nl-NL" dirty="0" smtClean="0"/>
              <a:t>Taak regering: de algemene wil</a:t>
            </a:r>
          </a:p>
          <a:p>
            <a:pPr lvl="1"/>
            <a:r>
              <a:rPr lang="nl-NL" dirty="0" smtClean="0"/>
              <a:t>Sociaal contract: uitgangspunt de maatschappij</a:t>
            </a:r>
          </a:p>
          <a:p>
            <a:r>
              <a:rPr lang="nl-NL" b="1" dirty="0" err="1" smtClean="0"/>
              <a:t>Montesquieu</a:t>
            </a:r>
            <a:endParaRPr lang="nl-NL" b="1" dirty="0" smtClean="0"/>
          </a:p>
          <a:p>
            <a:pPr lvl="1"/>
            <a:r>
              <a:rPr lang="nl-NL" dirty="0" smtClean="0"/>
              <a:t>Machtsmisbruik</a:t>
            </a:r>
          </a:p>
          <a:p>
            <a:pPr lvl="1"/>
            <a:r>
              <a:rPr lang="nl-NL" dirty="0" smtClean="0"/>
              <a:t>Trias Politica/driemachtenleer</a:t>
            </a:r>
          </a:p>
          <a:p>
            <a:r>
              <a:rPr lang="nl-NL" b="1" dirty="0" smtClean="0"/>
              <a:t>John Locke</a:t>
            </a:r>
          </a:p>
          <a:p>
            <a:pPr lvl="1"/>
            <a:r>
              <a:rPr lang="nl-NL" dirty="0" smtClean="0"/>
              <a:t>Recht gekregen van burgers, niet van God</a:t>
            </a:r>
          </a:p>
          <a:p>
            <a:pPr lvl="1"/>
            <a:r>
              <a:rPr lang="nl-NL" dirty="0" smtClean="0"/>
              <a:t>Daarom de taak van de koning de </a:t>
            </a:r>
            <a:r>
              <a:rPr lang="nl-NL" b="1" dirty="0" smtClean="0"/>
              <a:t>mensenrechten</a:t>
            </a:r>
            <a:r>
              <a:rPr lang="nl-NL" dirty="0" smtClean="0"/>
              <a:t> te beschermen</a:t>
            </a:r>
          </a:p>
          <a:p>
            <a:pPr lvl="1"/>
            <a:r>
              <a:rPr lang="nl-NL" dirty="0" smtClean="0"/>
              <a:t>Overheid staat niet boven de wet</a:t>
            </a:r>
          </a:p>
          <a:p>
            <a:pPr lvl="1"/>
            <a:r>
              <a:rPr lang="nl-NL" dirty="0" smtClean="0"/>
              <a:t>Koning vervangbaar, recht van verzet</a:t>
            </a:r>
          </a:p>
          <a:p>
            <a:pPr lvl="1"/>
            <a:r>
              <a:rPr lang="nl-NL" dirty="0" smtClean="0"/>
              <a:t>Liberaal: macht staat beperkt, rol individu vergroot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818" y="84649"/>
            <a:ext cx="2095500" cy="265747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818" y="2279834"/>
            <a:ext cx="2095500" cy="2533650"/>
          </a:xfrm>
          <a:prstGeom prst="rect">
            <a:avLst/>
          </a:prstGeom>
        </p:spPr>
      </p:pic>
      <p:pic>
        <p:nvPicPr>
          <p:cNvPr id="6" name="image25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00818" y="4352992"/>
            <a:ext cx="2095500" cy="2415657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79462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Economie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smtClean="0"/>
              <a:t>Adam Smith</a:t>
            </a:r>
          </a:p>
          <a:p>
            <a:pPr lvl="1"/>
            <a:r>
              <a:rPr lang="nl-NL" dirty="0" err="1" smtClean="0"/>
              <a:t>Wealth</a:t>
            </a:r>
            <a:r>
              <a:rPr lang="nl-NL" dirty="0" smtClean="0"/>
              <a:t> of </a:t>
            </a:r>
            <a:r>
              <a:rPr lang="nl-NL" dirty="0" err="1" smtClean="0"/>
              <a:t>nations</a:t>
            </a:r>
            <a:endParaRPr lang="nl-NL" dirty="0" smtClean="0"/>
          </a:p>
          <a:p>
            <a:pPr lvl="1"/>
            <a:r>
              <a:rPr lang="nl-NL" dirty="0" smtClean="0"/>
              <a:t>Fysiocraat</a:t>
            </a:r>
          </a:p>
          <a:p>
            <a:pPr lvl="1"/>
            <a:r>
              <a:rPr lang="nl-NL" dirty="0" smtClean="0"/>
              <a:t>Tegen mercantilisme</a:t>
            </a:r>
          </a:p>
          <a:p>
            <a:pPr lvl="1"/>
            <a:r>
              <a:rPr lang="nl-NL" dirty="0" smtClean="0"/>
              <a:t>Vader moderne </a:t>
            </a:r>
            <a:r>
              <a:rPr lang="nl-NL" dirty="0" smtClean="0"/>
              <a:t>economie: vraag en aanbod</a:t>
            </a:r>
            <a:endParaRPr lang="nl-NL" dirty="0" smtClean="0"/>
          </a:p>
          <a:p>
            <a:pPr lvl="1"/>
            <a:r>
              <a:rPr lang="nl-NL" dirty="0" smtClean="0"/>
              <a:t>Weinig bemoeienis </a:t>
            </a:r>
            <a:r>
              <a:rPr lang="nl-NL" dirty="0" smtClean="0"/>
              <a:t>overheid</a:t>
            </a:r>
          </a:p>
          <a:p>
            <a:pPr lvl="1"/>
            <a:r>
              <a:rPr lang="nl-NL" dirty="0" smtClean="0"/>
              <a:t>Onzichtbare hand</a:t>
            </a:r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370" y="365760"/>
            <a:ext cx="2828850" cy="409978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067" y="2925760"/>
            <a:ext cx="2821773" cy="362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97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Afsluiting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Hoe goed kennen we nu de verschillen tussen de verlicht denkers? </a:t>
            </a:r>
            <a:r>
              <a:rPr lang="nl-NL" b="1" dirty="0" smtClean="0"/>
              <a:t>Spel!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25098" t="24577" r="43888" b="11893"/>
          <a:stretch/>
        </p:blipFill>
        <p:spPr>
          <a:xfrm>
            <a:off x="6223872" y="15342"/>
            <a:ext cx="6018874" cy="6858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4" t="-1376" r="16859" b="1376"/>
          <a:stretch/>
        </p:blipFill>
        <p:spPr>
          <a:xfrm>
            <a:off x="61521" y="15342"/>
            <a:ext cx="1926467" cy="3522555"/>
          </a:xfrm>
          <a:prstGeom prst="rect">
            <a:avLst/>
          </a:prstGeom>
        </p:spPr>
      </p:pic>
      <p:pic>
        <p:nvPicPr>
          <p:cNvPr id="6" name="image25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00" r="13751"/>
          <a:stretch/>
        </p:blipFill>
        <p:spPr>
          <a:xfrm>
            <a:off x="4077651" y="25919"/>
            <a:ext cx="2030541" cy="3468285"/>
          </a:xfrm>
          <a:prstGeom prst="rect">
            <a:avLst/>
          </a:prstGeom>
          <a:ln/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21"/>
          <a:stretch/>
        </p:blipFill>
        <p:spPr>
          <a:xfrm>
            <a:off x="1061742" y="3551572"/>
            <a:ext cx="1852491" cy="319160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9" r="23936" b="14558"/>
          <a:stretch/>
        </p:blipFill>
        <p:spPr>
          <a:xfrm>
            <a:off x="2055107" y="70820"/>
            <a:ext cx="2012147" cy="346828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3" r="15014"/>
          <a:stretch/>
        </p:blipFill>
        <p:spPr>
          <a:xfrm>
            <a:off x="3276222" y="3519137"/>
            <a:ext cx="2094764" cy="334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12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Vooruitblik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Huiswerk op wiki: </a:t>
            </a:r>
            <a:r>
              <a:rPr lang="nl-NL" u="sng" dirty="0">
                <a:hlinkClick r:id="rId2"/>
              </a:rPr>
              <a:t>https://maken.wikiwijs.nl/135809/Lessenserie_tijdvak_7____de_eeuw_van_de_verlichting_</a:t>
            </a:r>
            <a:r>
              <a:rPr lang="nl-NL" dirty="0"/>
              <a:t> </a:t>
            </a:r>
            <a:endParaRPr lang="nl-NL" dirty="0" smtClean="0"/>
          </a:p>
          <a:p>
            <a:r>
              <a:rPr lang="nl-NL" dirty="0" smtClean="0"/>
              <a:t>Goed voorbereiden! Lees alvast de bronnen, de PowerPoint en bekijk de filmpjes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/>
          <a:srcRect l="14654" t="15505" r="4883" b="20954"/>
          <a:stretch/>
        </p:blipFill>
        <p:spPr>
          <a:xfrm>
            <a:off x="1921863" y="3760839"/>
            <a:ext cx="8079166" cy="358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46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Deze les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Wiki</a:t>
            </a:r>
          </a:p>
          <a:p>
            <a:r>
              <a:rPr lang="nl-NL" dirty="0" smtClean="0"/>
              <a:t>Terugblik tijdvak 6</a:t>
            </a:r>
          </a:p>
          <a:p>
            <a:r>
              <a:rPr lang="nl-NL" dirty="0" smtClean="0"/>
              <a:t>Tijdvak 7: tijd van pruiken en revoluties</a:t>
            </a:r>
          </a:p>
          <a:p>
            <a:r>
              <a:rPr lang="nl-NL" dirty="0" smtClean="0"/>
              <a:t>Verlichting</a:t>
            </a:r>
          </a:p>
          <a:p>
            <a:r>
              <a:rPr lang="nl-NL" dirty="0" smtClean="0"/>
              <a:t>Parijs</a:t>
            </a:r>
          </a:p>
          <a:p>
            <a:r>
              <a:rPr lang="nl-NL" dirty="0" smtClean="0"/>
              <a:t>Geloof</a:t>
            </a:r>
          </a:p>
          <a:p>
            <a:r>
              <a:rPr lang="nl-NL" dirty="0" smtClean="0"/>
              <a:t>Politiek</a:t>
            </a:r>
          </a:p>
          <a:p>
            <a:r>
              <a:rPr lang="nl-NL" dirty="0" smtClean="0"/>
              <a:t>Afsluiting en vooruitblik</a:t>
            </a:r>
          </a:p>
          <a:p>
            <a:pPr marL="0" indent="0">
              <a:buNone/>
            </a:pPr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008" y="137809"/>
            <a:ext cx="2820696" cy="193885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734" y="4301743"/>
            <a:ext cx="2283274" cy="223198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727" y="4327461"/>
            <a:ext cx="2636977" cy="220627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553" y="2252805"/>
            <a:ext cx="1499151" cy="1901196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62" y="2256410"/>
            <a:ext cx="1612893" cy="1950134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846" y="87570"/>
            <a:ext cx="1697970" cy="210256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471" y="2365541"/>
            <a:ext cx="1535593" cy="173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71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Wiki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u="sng" dirty="0">
                <a:hlinkClick r:id="rId2"/>
              </a:rPr>
              <a:t>https://maken.wikiwijs.nl/135809/Lessenserie_tijdvak_7____de_eeuw_van_de_verlichting_</a:t>
            </a:r>
            <a:r>
              <a:rPr lang="nl-NL" dirty="0"/>
              <a:t>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/>
          <a:srcRect l="14654" t="15505" r="4883" b="20954"/>
          <a:stretch/>
        </p:blipFill>
        <p:spPr>
          <a:xfrm>
            <a:off x="1959963" y="2591363"/>
            <a:ext cx="8079166" cy="358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7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Terugblik tijdvak 6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 tijd van regenten en vorsten</a:t>
            </a:r>
          </a:p>
          <a:p>
            <a:r>
              <a:rPr lang="nl-NL" dirty="0" smtClean="0"/>
              <a:t>De wetenschappelijke revolutie</a:t>
            </a:r>
          </a:p>
          <a:p>
            <a:r>
              <a:rPr lang="nl-NL" dirty="0" smtClean="0"/>
              <a:t>Nieuw wereldbeeld</a:t>
            </a:r>
          </a:p>
          <a:p>
            <a:r>
              <a:rPr lang="nl-NL" dirty="0" smtClean="0"/>
              <a:t>Copernicus, Galilei en Newton</a:t>
            </a:r>
          </a:p>
          <a:p>
            <a:r>
              <a:rPr lang="nl-NL" dirty="0" smtClean="0"/>
              <a:t>Logica en experimenten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365" y="2414148"/>
            <a:ext cx="4794973" cy="401179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262" y="1691322"/>
            <a:ext cx="5049178" cy="493576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976" y="1664112"/>
            <a:ext cx="7259843" cy="499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23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Tijd van pruiken en revoluties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Nieuwe denkbeelden: staat, godsdienst en maatschappij</a:t>
            </a:r>
          </a:p>
          <a:p>
            <a:r>
              <a:rPr lang="nl-NL" dirty="0" smtClean="0"/>
              <a:t>Nieuwe bewegingen tegen de slavernij</a:t>
            </a:r>
          </a:p>
          <a:p>
            <a:r>
              <a:rPr lang="nl-NL" dirty="0" smtClean="0"/>
              <a:t>Tijd van revoluties en nieuwe machtsverhoudingen</a:t>
            </a:r>
          </a:p>
          <a:p>
            <a:r>
              <a:rPr lang="nl-NL" dirty="0"/>
              <a:t>18</a:t>
            </a:r>
            <a:r>
              <a:rPr lang="nl-NL" baseline="30000" dirty="0"/>
              <a:t>e</a:t>
            </a:r>
            <a:r>
              <a:rPr lang="nl-NL" dirty="0"/>
              <a:t> eeuw: eeuw van </a:t>
            </a:r>
            <a:r>
              <a:rPr lang="nl-NL" b="1" dirty="0"/>
              <a:t>verlichting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807" y="1828800"/>
            <a:ext cx="2828850" cy="409978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053" y="3232219"/>
            <a:ext cx="3469508" cy="347570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614" y="3490452"/>
            <a:ext cx="2656012" cy="328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81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verlichting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Wetenschappelijke revolutie</a:t>
            </a:r>
          </a:p>
          <a:p>
            <a:r>
              <a:rPr lang="nl-NL" dirty="0" smtClean="0"/>
              <a:t>Breuk met het verleden</a:t>
            </a:r>
          </a:p>
          <a:p>
            <a:r>
              <a:rPr lang="nl-NL" dirty="0" smtClean="0"/>
              <a:t>Rationeel denken</a:t>
            </a:r>
          </a:p>
          <a:p>
            <a:r>
              <a:rPr lang="nl-NL" dirty="0" smtClean="0"/>
              <a:t>Geloof in vooruitgang</a:t>
            </a:r>
          </a:p>
          <a:p>
            <a:r>
              <a:rPr lang="nl-NL" dirty="0" smtClean="0"/>
              <a:t>Volkssoevereiniteit (Rousseau)</a:t>
            </a:r>
          </a:p>
          <a:p>
            <a:r>
              <a:rPr lang="nl-NL" dirty="0" smtClean="0"/>
              <a:t>Scheiding der machten (Trias </a:t>
            </a:r>
            <a:r>
              <a:rPr lang="nl-NL" dirty="0" err="1" smtClean="0"/>
              <a:t>Politca</a:t>
            </a:r>
            <a:r>
              <a:rPr lang="nl-NL" dirty="0" smtClean="0"/>
              <a:t>, </a:t>
            </a:r>
            <a:r>
              <a:rPr lang="nl-NL" dirty="0" err="1" smtClean="0"/>
              <a:t>Montesquieu</a:t>
            </a:r>
            <a:r>
              <a:rPr lang="nl-NL" dirty="0" smtClean="0"/>
              <a:t>) </a:t>
            </a:r>
          </a:p>
          <a:p>
            <a:r>
              <a:rPr lang="nl-NL" dirty="0" smtClean="0"/>
              <a:t>Ieder mens heeft natuurlijke rechten (Locke)</a:t>
            </a:r>
          </a:p>
          <a:p>
            <a:r>
              <a:rPr lang="nl-NL" dirty="0" smtClean="0"/>
              <a:t>De republiek?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818" y="84649"/>
            <a:ext cx="2095500" cy="265747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818" y="4147963"/>
            <a:ext cx="2095500" cy="2533650"/>
          </a:xfrm>
          <a:prstGeom prst="rect">
            <a:avLst/>
          </a:prstGeom>
        </p:spPr>
      </p:pic>
      <p:pic>
        <p:nvPicPr>
          <p:cNvPr id="6" name="image25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46009" y="2562394"/>
            <a:ext cx="1447800" cy="1765300"/>
          </a:xfrm>
          <a:prstGeom prst="rect">
            <a:avLst/>
          </a:prstGeom>
          <a:ln/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72" y="1028541"/>
            <a:ext cx="6789018" cy="455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Parijs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Centrum verlichting: wat was begonnen in Nederland en Engeland (vrijheid)</a:t>
            </a:r>
          </a:p>
          <a:p>
            <a:r>
              <a:rPr lang="nl-NL" dirty="0" smtClean="0"/>
              <a:t>Voertaal Westerse wereld</a:t>
            </a:r>
          </a:p>
          <a:p>
            <a:r>
              <a:rPr lang="nl-NL" dirty="0" smtClean="0"/>
              <a:t>Elite</a:t>
            </a:r>
          </a:p>
          <a:p>
            <a:pPr lvl="1"/>
            <a:r>
              <a:rPr lang="nl-NL" b="1" dirty="0" smtClean="0"/>
              <a:t>Salons</a:t>
            </a:r>
          </a:p>
          <a:p>
            <a:r>
              <a:rPr lang="nl-NL" dirty="0" smtClean="0"/>
              <a:t>Encyclopédie (1751)</a:t>
            </a: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258" y="2919969"/>
            <a:ext cx="5603844" cy="361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3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Filosofen kwartet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61872" y="2119023"/>
            <a:ext cx="8595360" cy="4351337"/>
          </a:xfrm>
        </p:spPr>
        <p:txBody>
          <a:bodyPr/>
          <a:lstStyle/>
          <a:p>
            <a:r>
              <a:rPr lang="nl-NL" dirty="0" smtClean="0"/>
              <a:t>Kennismaking met de verlichting en haar filosofen</a:t>
            </a:r>
          </a:p>
          <a:p>
            <a:r>
              <a:rPr lang="nl-NL" dirty="0" smtClean="0"/>
              <a:t>Wat: kwartet</a:t>
            </a:r>
          </a:p>
          <a:p>
            <a:r>
              <a:rPr lang="nl-NL" dirty="0" smtClean="0"/>
              <a:t>Hoe: groepjes van drie</a:t>
            </a:r>
          </a:p>
          <a:p>
            <a:r>
              <a:rPr lang="nl-NL" dirty="0" smtClean="0"/>
              <a:t>Hulp: zelfstandig werken</a:t>
            </a:r>
          </a:p>
          <a:p>
            <a:r>
              <a:rPr lang="nl-NL" dirty="0" smtClean="0"/>
              <a:t>Tijd: +/- 10 minuten</a:t>
            </a:r>
          </a:p>
          <a:p>
            <a:r>
              <a:rPr lang="nl-NL" dirty="0" smtClean="0"/>
              <a:t>Uitkomst: wanneer de kaarten op zijn en alle kwarten zijn gevormd is degene met de meeste verlichte denkers de winnaar</a:t>
            </a:r>
          </a:p>
          <a:p>
            <a:r>
              <a:rPr lang="nl-NL" dirty="0" smtClean="0"/>
              <a:t>Klaar: ben je eerder klaar dan de rest? Begin dan overnieuw! Des te meer herhaling, des te beter je het onthoudt</a:t>
            </a: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3" r="15014"/>
          <a:stretch/>
        </p:blipFill>
        <p:spPr>
          <a:xfrm>
            <a:off x="980304" y="2588339"/>
            <a:ext cx="1897627" cy="302829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4" t="-1376" r="16859" b="1376"/>
          <a:stretch/>
        </p:blipFill>
        <p:spPr>
          <a:xfrm>
            <a:off x="2953910" y="2540129"/>
            <a:ext cx="1682526" cy="3076508"/>
          </a:xfrm>
          <a:prstGeom prst="rect">
            <a:avLst/>
          </a:prstGeom>
        </p:spPr>
      </p:pic>
      <p:pic>
        <p:nvPicPr>
          <p:cNvPr id="6" name="image25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00" r="13751"/>
          <a:stretch/>
        </p:blipFill>
        <p:spPr>
          <a:xfrm>
            <a:off x="6545279" y="2588339"/>
            <a:ext cx="1722195" cy="3028297"/>
          </a:xfrm>
          <a:prstGeom prst="rect">
            <a:avLst/>
          </a:prstGeom>
          <a:ln/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21"/>
          <a:stretch/>
        </p:blipFill>
        <p:spPr>
          <a:xfrm>
            <a:off x="8343453" y="2588340"/>
            <a:ext cx="1757701" cy="3028296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9" r="23936" b="14558"/>
          <a:stretch/>
        </p:blipFill>
        <p:spPr>
          <a:xfrm>
            <a:off x="4712415" y="2588339"/>
            <a:ext cx="1756885" cy="302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05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Geloof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Kritiek </a:t>
            </a:r>
          </a:p>
          <a:p>
            <a:r>
              <a:rPr lang="nl-NL" b="1" dirty="0" smtClean="0"/>
              <a:t>Voltaire</a:t>
            </a:r>
            <a:endParaRPr lang="nl-NL" dirty="0" smtClean="0"/>
          </a:p>
          <a:p>
            <a:pPr lvl="1"/>
            <a:r>
              <a:rPr lang="nl-NL" dirty="0" smtClean="0"/>
              <a:t>Godsdienstcriticus</a:t>
            </a:r>
          </a:p>
          <a:p>
            <a:pPr lvl="1"/>
            <a:r>
              <a:rPr lang="nl-NL" dirty="0" smtClean="0"/>
              <a:t>Bijgeloof</a:t>
            </a:r>
          </a:p>
          <a:p>
            <a:pPr lvl="1"/>
            <a:r>
              <a:rPr lang="nl-NL" dirty="0"/>
              <a:t>I</a:t>
            </a:r>
            <a:r>
              <a:rPr lang="nl-NL" dirty="0" smtClean="0"/>
              <a:t>ntolerantie RK</a:t>
            </a:r>
          </a:p>
          <a:p>
            <a:pPr lvl="1"/>
            <a:r>
              <a:rPr lang="nl-NL" dirty="0" smtClean="0"/>
              <a:t>Bemoeienis God</a:t>
            </a:r>
          </a:p>
          <a:p>
            <a:pPr lvl="1"/>
            <a:r>
              <a:rPr lang="nl-NL" dirty="0" smtClean="0"/>
              <a:t>Atheïst, of deïst? 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b="1" dirty="0" smtClean="0">
                <a:sym typeface="Wingdings" panose="05000000000000000000" pitchFamily="2" charset="2"/>
              </a:rPr>
              <a:t>natuurwetten</a:t>
            </a:r>
            <a:endParaRPr lang="nl-NL" b="1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922" y="3001296"/>
            <a:ext cx="3089590" cy="34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64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iew">
  <a:themeElements>
    <a:clrScheme name="Aangepast 25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2B5967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Weergave</Template>
  <TotalTime>0</TotalTime>
  <Words>358</Words>
  <Application>Microsoft Office PowerPoint</Application>
  <PresentationFormat>Breedbeeld</PresentationFormat>
  <Paragraphs>86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Century Schoolbook</vt:lpstr>
      <vt:lpstr>Wingdings</vt:lpstr>
      <vt:lpstr>Wingdings 2</vt:lpstr>
      <vt:lpstr>View</vt:lpstr>
      <vt:lpstr>De verlichting</vt:lpstr>
      <vt:lpstr> Deze les</vt:lpstr>
      <vt:lpstr>Wiki</vt:lpstr>
      <vt:lpstr>Terugblik tijdvak 6</vt:lpstr>
      <vt:lpstr>Tijd van pruiken en revoluties</vt:lpstr>
      <vt:lpstr>De verlichting</vt:lpstr>
      <vt:lpstr>Parijs</vt:lpstr>
      <vt:lpstr>Filosofen kwartet</vt:lpstr>
      <vt:lpstr>Geloof</vt:lpstr>
      <vt:lpstr>Politiek</vt:lpstr>
      <vt:lpstr>Economie</vt:lpstr>
      <vt:lpstr>Afsluiting</vt:lpstr>
      <vt:lpstr>Vooruitblik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Tessa Hoekstra</dc:creator>
  <cp:lastModifiedBy>Tessa Hoekstra</cp:lastModifiedBy>
  <cp:revision>32</cp:revision>
  <dcterms:created xsi:type="dcterms:W3CDTF">2018-12-05T15:02:48Z</dcterms:created>
  <dcterms:modified xsi:type="dcterms:W3CDTF">2019-02-04T12:43:18Z</dcterms:modified>
</cp:coreProperties>
</file>